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Nunito Semi Bold"/>
      <p:regular r:id="rId18"/>
    </p:embeddedFont>
    <p:embeddedFont>
      <p:font typeface="Nunito Semi Bold"/>
      <p:regular r:id="rId19"/>
    </p:embeddedFont>
    <p:embeddedFont>
      <p:font typeface="Nunito Semi Bold"/>
      <p:regular r:id="rId20"/>
    </p:embeddedFont>
    <p:embeddedFont>
      <p:font typeface="Nunito Semi Bold"/>
      <p:regular r:id="rId21"/>
    </p:embeddedFont>
    <p:embeddedFont>
      <p:font typeface="PT Sans"/>
      <p:regular r:id="rId22"/>
    </p:embeddedFont>
    <p:embeddedFont>
      <p:font typeface="PT Sans"/>
      <p:regular r:id="rId23"/>
    </p:embeddedFont>
    <p:embeddedFont>
      <p:font typeface="PT Sans"/>
      <p:regular r:id="rId24"/>
    </p:embeddedFont>
    <p:embeddedFont>
      <p:font typeface="PT Sans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1-1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496264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LOGISTIQUES - LA TRAÇABILITÉ DES PRODUITS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96728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Utilisation de la Blockchain pour une Traçabilité Transparente et Sécurisée. Présenté par Mazzilli Florian et Chermain Maxence.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9057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Démonstration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185356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Simulation : création d'un produit, transfert de propriété, gestion de la liste blanche.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593324" y="2888813"/>
            <a:ext cx="30480" cy="4550212"/>
          </a:xfrm>
          <a:prstGeom prst="roundRect">
            <a:avLst>
              <a:gd name="adj" fmla="val 1178055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6832104" y="3411974"/>
            <a:ext cx="718066" cy="30480"/>
          </a:xfrm>
          <a:prstGeom prst="roundRect">
            <a:avLst>
              <a:gd name="adj" fmla="val 1178055"/>
            </a:avLst>
          </a:prstGeom>
          <a:solidFill>
            <a:srgbClr val="F2B42D"/>
          </a:solidFill>
          <a:ln/>
        </p:spPr>
      </p:sp>
      <p:sp>
        <p:nvSpPr>
          <p:cNvPr id="7" name="Shape 4"/>
          <p:cNvSpPr/>
          <p:nvPr/>
        </p:nvSpPr>
        <p:spPr>
          <a:xfrm>
            <a:off x="6324064" y="3158014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24315" y="3215997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790259" y="312812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Création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790259" y="3623667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Nouveau produit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6832104" y="5008483"/>
            <a:ext cx="718066" cy="30480"/>
          </a:xfrm>
          <a:prstGeom prst="roundRect">
            <a:avLst>
              <a:gd name="adj" fmla="val 1178055"/>
            </a:avLst>
          </a:prstGeom>
          <a:solidFill>
            <a:srgbClr val="D7425E"/>
          </a:solidFill>
          <a:ln/>
        </p:spPr>
      </p:sp>
      <p:sp>
        <p:nvSpPr>
          <p:cNvPr id="12" name="Shape 9"/>
          <p:cNvSpPr/>
          <p:nvPr/>
        </p:nvSpPr>
        <p:spPr>
          <a:xfrm>
            <a:off x="6324064" y="475452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24315" y="4812506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790259" y="47246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Transfert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790259" y="5220176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Propriété</a:t>
            </a:r>
            <a:endParaRPr lang="en-US" sz="1850" dirty="0"/>
          </a:p>
        </p:txBody>
      </p:sp>
      <p:sp>
        <p:nvSpPr>
          <p:cNvPr id="16" name="Shape 13"/>
          <p:cNvSpPr/>
          <p:nvPr/>
        </p:nvSpPr>
        <p:spPr>
          <a:xfrm>
            <a:off x="6832104" y="6604992"/>
            <a:ext cx="718066" cy="30480"/>
          </a:xfrm>
          <a:prstGeom prst="roundRect">
            <a:avLst>
              <a:gd name="adj" fmla="val 1178055"/>
            </a:avLst>
          </a:prstGeom>
          <a:solidFill>
            <a:srgbClr val="DD785E"/>
          </a:solidFill>
          <a:ln/>
        </p:spPr>
      </p:sp>
      <p:sp>
        <p:nvSpPr>
          <p:cNvPr id="17" name="Shape 14"/>
          <p:cNvSpPr/>
          <p:nvPr/>
        </p:nvSpPr>
        <p:spPr>
          <a:xfrm>
            <a:off x="6324064" y="635103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424315" y="640901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7790259" y="632114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Liste Blanche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790259" y="6816685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Ajout/Suppression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66366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72665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Importance de la traçabilité et avantages de la blockchain.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337887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Fonctionnalités du contrat ProductTraceability. Ouvert aux questions.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4300299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615559" y="43002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Traçabilité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615559" y="4795838"/>
            <a:ext cx="28367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Importance capitale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4691658" y="4300299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69493" y="430029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Blockchain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4795838"/>
            <a:ext cx="28367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Avantages clés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68737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615559" y="568737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Contrat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615559" y="6182916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Fonctionnalités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66176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Introduction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72475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Besoin croissant de traçabilité des produits pour tous les acteurs de la chaîne logistique.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376982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L'objectif est d'expliquer comment la blockchain apporte transparence et sécurité, en présentant un contrat intelligent comme solution.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668143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615559" y="668143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Contexte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615559" y="7176968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Importance de la traçabilité des produits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7434858" y="668143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212693" y="668143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Objectifs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212693" y="7176968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Blockchain pour transparence et sécurité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354104"/>
            <a:ext cx="705707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Avantages de la Blockchain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41709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Transparence et immuabilité : données accessibles et non modifiables.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06931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Sécurité : résistance à la fraude et à la contrefaçon.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4721542"/>
            <a:ext cx="562451" cy="5624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7724" y="5523309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Transparence</a:t>
            </a:r>
            <a:endParaRPr lang="en-US" sz="22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859" y="4721542"/>
            <a:ext cx="562451" cy="56245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446859" y="5523309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Sécurité</a:t>
            </a:r>
            <a:endParaRPr lang="en-US" sz="22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5995" y="4721542"/>
            <a:ext cx="562570" cy="5625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5995" y="5523428"/>
            <a:ext cx="225028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Cas d'Utilisation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9816" y="337661"/>
            <a:ext cx="2889766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Diagramme UML</a:t>
            </a:r>
            <a:endParaRPr lang="en-US" sz="22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816" y="1021080"/>
            <a:ext cx="7016948" cy="1052536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753945" y="993458"/>
            <a:ext cx="6454140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Visualisation du diagramme UML pour une compréhension améliorée de la structure et des relations.</a:t>
            </a:r>
            <a:endParaRPr lang="en-US" sz="950" dirty="0"/>
          </a:p>
        </p:txBody>
      </p:sp>
      <p:sp>
        <p:nvSpPr>
          <p:cNvPr id="5" name="Text 2"/>
          <p:cNvSpPr/>
          <p:nvPr/>
        </p:nvSpPr>
        <p:spPr>
          <a:xfrm>
            <a:off x="7753945" y="1300520"/>
            <a:ext cx="6454140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50" dirty="0"/>
          </a:p>
        </p:txBody>
      </p:sp>
      <p:sp>
        <p:nvSpPr>
          <p:cNvPr id="6" name="Text 3"/>
          <p:cNvSpPr/>
          <p:nvPr/>
        </p:nvSpPr>
        <p:spPr>
          <a:xfrm>
            <a:off x="7753945" y="1607582"/>
            <a:ext cx="6454140" cy="196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89177"/>
            <a:ext cx="891444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Présentation du Contrat Intelligent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17194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Structure du contrat : structures de données (Product), variables globales.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82416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Fonctions principales : createProduct, transferOwnership, addToWhitelist, removeFromWhitelist.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715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Structure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837724" y="530697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Structures de données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77369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Variables globales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5357813" y="4715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Fonctions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357813" y="530697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createProduct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5357813" y="577369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transferOwnership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877901" y="4715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Modificateurs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7901" y="530697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onlyOwner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9877901" y="577369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onlyWhitelisted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11304"/>
            <a:ext cx="589692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Gestion de la Propriété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1974294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Explication de la fonction transferOwnership pour le transfert de propriété.</a:t>
            </a:r>
            <a:endParaRPr lang="en-US" sz="18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3009543"/>
            <a:ext cx="1196816" cy="14362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93513" y="32488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Initialisation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393513" y="374439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Propriétaire initial</a:t>
            </a:r>
            <a:endParaRPr lang="en-US" sz="18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4445794"/>
            <a:ext cx="1196816" cy="143625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393513" y="46851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Transfert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393513" y="518064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Fonction transferOwnership</a:t>
            </a:r>
            <a:endParaRPr lang="en-US" sz="18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5882045"/>
            <a:ext cx="1196816" cy="143625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393513" y="612136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Nouveau Propriétaire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393513" y="6616898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Mise à jour de la propriété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3023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Liste Blanche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1300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Ajout et suppression d'acteurs via les fonctions addToWhitelist et removeFromWhitelist.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1753195" y="459295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Ajout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837724" y="5088493"/>
            <a:ext cx="373165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addToWhitelist</a:t>
            </a:r>
            <a:endParaRPr lang="en-US" sz="18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131" y="2765227"/>
            <a:ext cx="4534138" cy="453413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572720" y="4535567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9941243" y="336970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Vérification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941243" y="3865245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Accès autorisé</a:t>
            </a:r>
            <a:endParaRPr lang="en-US" sz="18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131" y="2765227"/>
            <a:ext cx="4534138" cy="453413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153995" y="3590925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800" dirty="0"/>
          </a:p>
        </p:txBody>
      </p:sp>
      <p:sp>
        <p:nvSpPr>
          <p:cNvPr id="12" name="Text 8"/>
          <p:cNvSpPr/>
          <p:nvPr/>
        </p:nvSpPr>
        <p:spPr>
          <a:xfrm>
            <a:off x="9941243" y="58162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Suppression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9941243" y="6311741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removeFromWhitelist</a:t>
            </a:r>
            <a:endParaRPr lang="en-US" sz="1850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765227"/>
            <a:ext cx="4534138" cy="453413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681436" y="6298644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4179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Gestion des Produits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2456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Détails des produits : fabricant, lots, propriétaire actuel, date d'achat.</a:t>
            </a:r>
            <a:endParaRPr lang="en-US" sz="1850" dirty="0"/>
          </a:p>
        </p:txBody>
      </p:sp>
      <p:sp>
        <p:nvSpPr>
          <p:cNvPr id="4" name="Shape 2"/>
          <p:cNvSpPr/>
          <p:nvPr/>
        </p:nvSpPr>
        <p:spPr>
          <a:xfrm>
            <a:off x="837724" y="2876788"/>
            <a:ext cx="2159079" cy="1357193"/>
          </a:xfrm>
          <a:prstGeom prst="roundRect">
            <a:avLst>
              <a:gd name="adj" fmla="val 2645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748909" y="3344942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3236119" y="3116104"/>
            <a:ext cx="136779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Fabricant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3236119" y="3611642"/>
            <a:ext cx="136779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Identification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3116461" y="4218742"/>
            <a:ext cx="10556558" cy="15240"/>
          </a:xfrm>
          <a:prstGeom prst="roundRect">
            <a:avLst>
              <a:gd name="adj" fmla="val 2356110"/>
            </a:avLst>
          </a:prstGeom>
          <a:solidFill>
            <a:srgbClr val="F2B42D"/>
          </a:solidFill>
          <a:ln/>
        </p:spPr>
      </p:sp>
      <p:sp>
        <p:nvSpPr>
          <p:cNvPr id="9" name="Shape 7"/>
          <p:cNvSpPr/>
          <p:nvPr/>
        </p:nvSpPr>
        <p:spPr>
          <a:xfrm>
            <a:off x="837724" y="4353639"/>
            <a:ext cx="4318278" cy="1357193"/>
          </a:xfrm>
          <a:prstGeom prst="roundRect">
            <a:avLst>
              <a:gd name="adj" fmla="val 2645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828568" y="4821793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5395317" y="4592955"/>
            <a:ext cx="220825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Lots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395317" y="5088493"/>
            <a:ext cx="22082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Nombre et identifiant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5275659" y="5695593"/>
            <a:ext cx="8397359" cy="15240"/>
          </a:xfrm>
          <a:prstGeom prst="roundRect">
            <a:avLst>
              <a:gd name="adj" fmla="val 2356110"/>
            </a:avLst>
          </a:prstGeom>
          <a:solidFill>
            <a:srgbClr val="D7425E"/>
          </a:solidFill>
          <a:ln/>
        </p:spPr>
      </p:sp>
      <p:sp>
        <p:nvSpPr>
          <p:cNvPr id="14" name="Shape 12"/>
          <p:cNvSpPr/>
          <p:nvPr/>
        </p:nvSpPr>
        <p:spPr>
          <a:xfrm>
            <a:off x="837724" y="5830491"/>
            <a:ext cx="6477476" cy="1357193"/>
          </a:xfrm>
          <a:prstGeom prst="roundRect">
            <a:avLst>
              <a:gd name="adj" fmla="val 2645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3908107" y="6298644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7554516" y="6069806"/>
            <a:ext cx="150697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Propriétaire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554516" y="6565344"/>
            <a:ext cx="150697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Suivi actuel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2694" y="649367"/>
            <a:ext cx="7491413" cy="1388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Architecture des Contrats Intelligents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312694" y="2392204"/>
            <a:ext cx="7491413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Librairies Solidity utilisées (ex. OpenZeppelin), organisation du code.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12694" y="3035379"/>
            <a:ext cx="7491413" cy="755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Estimation du coût des transactions, consommation de gaz et optimisation.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6312694" y="4056221"/>
            <a:ext cx="3627715" cy="1903571"/>
          </a:xfrm>
          <a:prstGeom prst="roundRect">
            <a:avLst>
              <a:gd name="adj" fmla="val 1860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71655" y="4315182"/>
            <a:ext cx="2777609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Librairies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6571655" y="4803934"/>
            <a:ext cx="3109793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OpenZeppelin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10176510" y="4056221"/>
            <a:ext cx="3627715" cy="1903571"/>
          </a:xfrm>
          <a:prstGeom prst="roundRect">
            <a:avLst>
              <a:gd name="adj" fmla="val 1860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435471" y="4315182"/>
            <a:ext cx="2777609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Coût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435471" y="4803934"/>
            <a:ext cx="3109793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0.000524 sepolia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10435471" y="5323165"/>
            <a:ext cx="3109793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0.00006 euros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6312694" y="6195893"/>
            <a:ext cx="7491413" cy="1384340"/>
          </a:xfrm>
          <a:prstGeom prst="roundRect">
            <a:avLst>
              <a:gd name="adj" fmla="val 25583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571655" y="6454854"/>
            <a:ext cx="2777609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Optimisation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571655" y="6943606"/>
            <a:ext cx="6973491" cy="377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Consommation de gaz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2025-04-11T14:12:23Z</dcterms:created>
  <dcterms:modified xsi:type="dcterms:W3CDTF">2025-04-11T14:12:23Z</dcterms:modified>
</cp:coreProperties>
</file>